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1"/>
  </p:notesMasterIdLst>
  <p:sldIdLst>
    <p:sldId id="273" r:id="rId2"/>
    <p:sldId id="265" r:id="rId3"/>
    <p:sldId id="274" r:id="rId4"/>
    <p:sldId id="259" r:id="rId5"/>
    <p:sldId id="276" r:id="rId6"/>
    <p:sldId id="270" r:id="rId7"/>
    <p:sldId id="277" r:id="rId8"/>
    <p:sldId id="281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9F1"/>
    <a:srgbClr val="40BAD3"/>
    <a:srgbClr val="428AB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4"/>
    <p:restoredTop sz="79912"/>
  </p:normalViewPr>
  <p:slideViewPr>
    <p:cSldViewPr snapToGrid="0" snapToObjects="1">
      <p:cViewPr varScale="1">
        <p:scale>
          <a:sx n="93" d="100"/>
          <a:sy n="93" d="100"/>
        </p:scale>
        <p:origin x="7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F035-48AD-DE47-A31E-5FA401D7AD7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F24D2-CB29-6B44-90D0-CDDB59F89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Image: https://</a:t>
            </a:r>
            <a:r>
              <a:rPr lang="en-US" dirty="0" err="1"/>
              <a:t>www.colorlitelens.com</a:t>
            </a:r>
            <a:r>
              <a:rPr lang="en-US" dirty="0"/>
              <a:t>/kids-color-blind-test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24D2-CB29-6B44-90D0-CDDB59F892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2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www.colourblindawareness.org</a:t>
            </a:r>
            <a:r>
              <a:rPr lang="en-US" dirty="0"/>
              <a:t>/</a:t>
            </a:r>
            <a:r>
              <a:rPr lang="en-US" dirty="0" err="1"/>
              <a:t>colour</a:t>
            </a:r>
            <a:r>
              <a:rPr lang="en-US" dirty="0"/>
              <a:t>-blindness/#:~:text=Colour%20(color)%20blindness%20(colour,200%20women%20in%20the%20world.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24D2-CB29-6B44-90D0-CDDB59F892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0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source: https://</a:t>
            </a:r>
            <a:r>
              <a:rPr lang="en-US" dirty="0" err="1"/>
              <a:t>www.reed.edu</a:t>
            </a:r>
            <a:r>
              <a:rPr lang="en-US" dirty="0"/>
              <a:t>/economics/parker/311/Creating-Color-Blind-Accessible-Figures-</a:t>
            </a:r>
            <a:r>
              <a:rPr lang="en-US" dirty="0" err="1"/>
              <a:t>ProfHacker</a:t>
            </a:r>
            <a:r>
              <a:rPr lang="en-US" dirty="0"/>
              <a:t>---Blogs---The-Chronicle-of-Higher-</a:t>
            </a:r>
            <a:r>
              <a:rPr lang="en-US" dirty="0" err="1"/>
              <a:t>Education.pdf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24D2-CB29-6B44-90D0-CDDB59F892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5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24D2-CB29-6B44-90D0-CDDB59F892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27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24D2-CB29-6B44-90D0-CDDB59F892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24D2-CB29-6B44-90D0-CDDB59F892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9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24D2-CB29-6B44-90D0-CDDB59F892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24D2-CB29-6B44-90D0-CDDB59F892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3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F24D2-CB29-6B44-90D0-CDDB59F892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5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3822-D040-3347-8267-CCD1A5886799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6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71F5-CC39-C344-97AF-7DE44555496A}" type="datetime1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3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6ABE-C06E-7441-B6D7-D41DC2BB586A}" type="datetime1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087F5-1EEF-B948-87D2-0E75FBC7E94E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8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6FB-C186-8B4A-A600-B478BF8A5C05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3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7CB2-3CB9-B249-B817-60EF30309035}" type="datetime1">
              <a:rPr lang="en-US" smtClean="0"/>
              <a:t>6/23/21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7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4FEB-56BE-DC4B-972C-AD411E601B11}" type="datetime1">
              <a:rPr lang="en-US" smtClean="0"/>
              <a:t>6/23/21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9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441A-A0C2-444B-93BE-E200898D78B5}" type="datetime1">
              <a:rPr lang="en-US" smtClean="0"/>
              <a:t>6/23/21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1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73D66-EEB8-0F46-AE27-196572A9E7C8}" type="datetime1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E75CE-C30C-FF4D-B101-21E419CA0D17}" type="datetime1">
              <a:rPr lang="en-US" smtClean="0"/>
              <a:t>6/23/21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3780-F536-4F47-96E9-F6F9A17C90DD}" type="datetime1">
              <a:rPr lang="en-US" smtClean="0"/>
              <a:t>6/23/21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0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2D4554B-747B-274E-B802-8C20A25C591A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F0F4A5E-A844-6F4C-8BA8-8AE9B686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icroshad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D862-FEA5-3944-8752-49E4DAFF8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398" y="0"/>
            <a:ext cx="8750460" cy="3824506"/>
          </a:xfrm>
        </p:spPr>
        <p:txBody>
          <a:bodyPr>
            <a:normAutofit/>
          </a:bodyPr>
          <a:lstStyle/>
          <a:p>
            <a:r>
              <a:rPr lang="en-US" dirty="0"/>
              <a:t>Do you see what I see? </a:t>
            </a:r>
            <a:r>
              <a:rPr lang="en-US" sz="3600" dirty="0"/>
              <a:t>Introducing microshades: An R package for improving color accessibility and organization of complex data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8763-DE88-7445-BAE4-089306E1D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21038" y="4389305"/>
            <a:ext cx="8750460" cy="9144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Lisa Karstens,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488A7-E8D8-9844-9F6C-CE5EF7AE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19B58-FF79-1348-808C-B2B5695E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807" y="2210304"/>
            <a:ext cx="2926193" cy="2870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5D5C79-0F26-354D-99E6-18D6B593E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17" y="4422883"/>
            <a:ext cx="1533236" cy="153323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E47560-8A26-4D4D-A625-3FD72F71934F}"/>
              </a:ext>
            </a:extLst>
          </p:cNvPr>
          <p:cNvSpPr txBox="1">
            <a:spLocks/>
          </p:cNvSpPr>
          <p:nvPr/>
        </p:nvSpPr>
        <p:spPr>
          <a:xfrm>
            <a:off x="1869164" y="4954720"/>
            <a:ext cx="5127585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OHSU Department of Medical Informatics and Clinical Epidemiology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05A4F-8A24-654A-BB28-05B74696F865}"/>
              </a:ext>
            </a:extLst>
          </p:cNvPr>
          <p:cNvSpPr txBox="1"/>
          <p:nvPr/>
        </p:nvSpPr>
        <p:spPr>
          <a:xfrm>
            <a:off x="10039874" y="5260707"/>
            <a:ext cx="1914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Fig. 1. Color Blind Test.</a:t>
            </a:r>
          </a:p>
          <a:p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colorlitelens.com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F8135-E1E8-7540-88CB-C372D2A39088}"/>
              </a:ext>
            </a:extLst>
          </p:cNvPr>
          <p:cNvSpPr/>
          <p:nvPr/>
        </p:nvSpPr>
        <p:spPr>
          <a:xfrm>
            <a:off x="1877053" y="5549029"/>
            <a:ext cx="2611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D8E9F1"/>
                </a:solidFill>
              </a:rPr>
              <a:t>Twitter</a:t>
            </a:r>
            <a:r>
              <a:rPr lang="en-US" sz="2000" dirty="0">
                <a:solidFill>
                  <a:srgbClr val="D8E9F1"/>
                </a:solidFill>
              </a:rPr>
              <a:t>: @</a:t>
            </a:r>
            <a:r>
              <a:rPr lang="en-US" sz="2000" dirty="0" err="1">
                <a:solidFill>
                  <a:srgbClr val="D8E9F1"/>
                </a:solidFill>
              </a:rPr>
              <a:t>lisakarstens</a:t>
            </a:r>
            <a:endParaRPr lang="en-US" sz="2000" dirty="0">
              <a:solidFill>
                <a:srgbClr val="D8E9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5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1F856E-FA3A-EB4A-80B0-8642D1371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2"/>
          <a:stretch/>
        </p:blipFill>
        <p:spPr>
          <a:xfrm>
            <a:off x="6377657" y="306729"/>
            <a:ext cx="5416950" cy="58683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23410-7D56-E849-821B-2564DC6D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C0703-D815-DE40-AE6A-BE1FDA1F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F6738-A759-6644-9FFC-1D97385A4E5C}"/>
              </a:ext>
            </a:extLst>
          </p:cNvPr>
          <p:cNvSpPr txBox="1"/>
          <p:nvPr/>
        </p:nvSpPr>
        <p:spPr>
          <a:xfrm>
            <a:off x="3622876" y="1622641"/>
            <a:ext cx="3483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vision deficiency (CVD) impacts ~300 million people worldwide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Deuteranope : red-green color blindness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Protanope : mutated red pigment and less ability to discriminate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Tritanope : blue-yellow color blindness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C9CCF-FC14-C54E-92AB-6E63E8C1EA2F}"/>
              </a:ext>
            </a:extLst>
          </p:cNvPr>
          <p:cNvSpPr txBox="1"/>
          <p:nvPr/>
        </p:nvSpPr>
        <p:spPr>
          <a:xfrm>
            <a:off x="8826962" y="6417215"/>
            <a:ext cx="3054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Color Blind Wheel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colourblindawareness.org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2A967-6CD9-0049-89D2-1617A0A6D59E}"/>
              </a:ext>
            </a:extLst>
          </p:cNvPr>
          <p:cNvSpPr txBox="1"/>
          <p:nvPr/>
        </p:nvSpPr>
        <p:spPr>
          <a:xfrm>
            <a:off x="7309944" y="642097"/>
            <a:ext cx="15170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Normal 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87A2C5-E978-8C4F-AB73-7F981F449D63}"/>
              </a:ext>
            </a:extLst>
          </p:cNvPr>
          <p:cNvSpPr txBox="1"/>
          <p:nvPr/>
        </p:nvSpPr>
        <p:spPr>
          <a:xfrm>
            <a:off x="9593640" y="642097"/>
            <a:ext cx="14446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Deuteranope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8100C-B7C0-924A-B4F2-2BF53B2A565B}"/>
              </a:ext>
            </a:extLst>
          </p:cNvPr>
          <p:cNvSpPr txBox="1"/>
          <p:nvPr/>
        </p:nvSpPr>
        <p:spPr>
          <a:xfrm>
            <a:off x="7459275" y="3477287"/>
            <a:ext cx="11929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Protanope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16B02-315F-AB43-9DF2-C881D969AE25}"/>
              </a:ext>
            </a:extLst>
          </p:cNvPr>
          <p:cNvSpPr txBox="1"/>
          <p:nvPr/>
        </p:nvSpPr>
        <p:spPr>
          <a:xfrm>
            <a:off x="9731844" y="3477287"/>
            <a:ext cx="11045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Tritanope</a:t>
            </a:r>
          </a:p>
        </p:txBody>
      </p:sp>
    </p:spTree>
    <p:extLst>
      <p:ext uri="{BB962C8B-B14F-4D97-AF65-F5344CB8AC3E}">
        <p14:creationId xmlns:p14="http://schemas.microsoft.com/office/powerpoint/2010/main" val="2532391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67B9-FAC2-094C-BE05-D096E46B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Current Palettes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45BD3-CE0B-A54E-A912-1787FACF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5241C-CE0F-514E-BD7E-9C00F44CB2B5}"/>
              </a:ext>
            </a:extLst>
          </p:cNvPr>
          <p:cNvSpPr txBox="1"/>
          <p:nvPr/>
        </p:nvSpPr>
        <p:spPr>
          <a:xfrm>
            <a:off x="6447099" y="672953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Okabe Ito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82FF6-FB61-BB4E-92ED-FBF75B796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580" y="1264294"/>
            <a:ext cx="8280400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570EFC-EF13-204D-8CC6-74E39D70978B}"/>
              </a:ext>
            </a:extLst>
          </p:cNvPr>
          <p:cNvSpPr txBox="1"/>
          <p:nvPr/>
        </p:nvSpPr>
        <p:spPr>
          <a:xfrm>
            <a:off x="4502552" y="4525540"/>
            <a:ext cx="6192456" cy="184665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Limitation:</a:t>
            </a:r>
          </a:p>
          <a:p>
            <a:endParaRPr lang="en-US" sz="2400" dirty="0"/>
          </a:p>
          <a:p>
            <a:pPr algn="ctr"/>
            <a:r>
              <a:rPr lang="en-US" sz="2400" dirty="0"/>
              <a:t>8 colors is often not enough to visualize complex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A8C8C-EE43-2246-A818-B3A30336F03E}"/>
              </a:ext>
            </a:extLst>
          </p:cNvPr>
          <p:cNvSpPr txBox="1"/>
          <p:nvPr/>
        </p:nvSpPr>
        <p:spPr>
          <a:xfrm>
            <a:off x="8982481" y="6421393"/>
            <a:ext cx="40841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Okabe Ito Palette. Okabe, M., &amp; Ito, K. (2008)</a:t>
            </a:r>
          </a:p>
          <a:p>
            <a:br>
              <a:rPr lang="en-US" sz="1100" dirty="0">
                <a:solidFill>
                  <a:schemeClr val="bg2">
                    <a:lumMod val="50000"/>
                  </a:schemeClr>
                </a:solidFill>
              </a:rPr>
            </a:b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6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6F85D9-87C7-F743-A31B-53AAB48C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031" y="828417"/>
            <a:ext cx="6111760" cy="114909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6BB7F08-4EEB-034D-8123-147BF799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4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CB8A883-5791-B747-BF49-46F61773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lang="en-US" dirty="0"/>
              <a:t>Our Solution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7E2105-F2A9-F341-BD29-42189A1BC38C}"/>
              </a:ext>
            </a:extLst>
          </p:cNvPr>
          <p:cNvSpPr txBox="1"/>
          <p:nvPr/>
        </p:nvSpPr>
        <p:spPr>
          <a:xfrm>
            <a:off x="4317030" y="2627454"/>
            <a:ext cx="7112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custom color palettes incorporating shading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Expand to 30 colors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Universally CVD 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functions for usage with microbiome data</a:t>
            </a:r>
          </a:p>
        </p:txBody>
      </p:sp>
    </p:spTree>
    <p:extLst>
      <p:ext uri="{BB962C8B-B14F-4D97-AF65-F5344CB8AC3E}">
        <p14:creationId xmlns:p14="http://schemas.microsoft.com/office/powerpoint/2010/main" val="304795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9C763-4046-DE44-8D4A-56EB7DBA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Microshades Palettes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F2BA1-D640-944E-910F-DE63FEE3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573326-9003-C24D-9986-13180F51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13" y="1280124"/>
            <a:ext cx="5086258" cy="489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73D8F1-21D9-7C4B-A796-747E3BF33855}"/>
              </a:ext>
            </a:extLst>
          </p:cNvPr>
          <p:cNvSpPr txBox="1"/>
          <p:nvPr/>
        </p:nvSpPr>
        <p:spPr>
          <a:xfrm>
            <a:off x="6157738" y="2343345"/>
            <a:ext cx="3018503" cy="369332"/>
          </a:xfrm>
          <a:prstGeom prst="rect">
            <a:avLst/>
          </a:prstGeom>
          <a:solidFill>
            <a:srgbClr val="FFFFFF">
              <a:alpha val="48235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micro_cvd_blue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CEA0A-7568-CB4F-B9A0-3562778B92D1}"/>
              </a:ext>
            </a:extLst>
          </p:cNvPr>
          <p:cNvSpPr txBox="1"/>
          <p:nvPr/>
        </p:nvSpPr>
        <p:spPr>
          <a:xfrm>
            <a:off x="6157736" y="1523753"/>
            <a:ext cx="3018505" cy="369332"/>
          </a:xfrm>
          <a:prstGeom prst="rect">
            <a:avLst/>
          </a:prstGeom>
          <a:solidFill>
            <a:srgbClr val="FFFFFF">
              <a:alpha val="48235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micro_cvd_purple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3AE95-59EF-F140-893D-21E32E7BFFCF}"/>
              </a:ext>
            </a:extLst>
          </p:cNvPr>
          <p:cNvSpPr txBox="1"/>
          <p:nvPr/>
        </p:nvSpPr>
        <p:spPr>
          <a:xfrm>
            <a:off x="6157737" y="3177905"/>
            <a:ext cx="3018505" cy="369332"/>
          </a:xfrm>
          <a:prstGeom prst="rect">
            <a:avLst/>
          </a:prstGeom>
          <a:solidFill>
            <a:srgbClr val="FFFFFF">
              <a:alpha val="48235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micro_cvd_orange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3E49A-5755-F946-AB29-FF2D5052C14D}"/>
              </a:ext>
            </a:extLst>
          </p:cNvPr>
          <p:cNvSpPr txBox="1"/>
          <p:nvPr/>
        </p:nvSpPr>
        <p:spPr>
          <a:xfrm>
            <a:off x="6157737" y="3969974"/>
            <a:ext cx="3018505" cy="369332"/>
          </a:xfrm>
          <a:prstGeom prst="rect">
            <a:avLst/>
          </a:prstGeom>
          <a:solidFill>
            <a:srgbClr val="FFFFFF">
              <a:alpha val="48235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micro_cvd_green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4E0C26-3D26-9D40-9783-4D614B380651}"/>
              </a:ext>
            </a:extLst>
          </p:cNvPr>
          <p:cNvSpPr txBox="1"/>
          <p:nvPr/>
        </p:nvSpPr>
        <p:spPr>
          <a:xfrm>
            <a:off x="6157737" y="4773612"/>
            <a:ext cx="3018505" cy="369332"/>
          </a:xfrm>
          <a:prstGeom prst="rect">
            <a:avLst/>
          </a:prstGeom>
          <a:solidFill>
            <a:srgbClr val="FFFFFF">
              <a:alpha val="48235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micro_cvd_turquoise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8CC04-132D-5947-8D7A-E463498964F4}"/>
              </a:ext>
            </a:extLst>
          </p:cNvPr>
          <p:cNvSpPr txBox="1"/>
          <p:nvPr/>
        </p:nvSpPr>
        <p:spPr>
          <a:xfrm>
            <a:off x="6157736" y="5565678"/>
            <a:ext cx="3018505" cy="369332"/>
          </a:xfrm>
          <a:prstGeom prst="rect">
            <a:avLst/>
          </a:prstGeom>
          <a:solidFill>
            <a:srgbClr val="FFFFFF">
              <a:alpha val="48235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micro_cvd_gray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66B95-03C0-6743-AF1B-C291A9A8E795}"/>
              </a:ext>
            </a:extLst>
          </p:cNvPr>
          <p:cNvSpPr txBox="1"/>
          <p:nvPr/>
        </p:nvSpPr>
        <p:spPr>
          <a:xfrm>
            <a:off x="5122614" y="684291"/>
            <a:ext cx="5086258" cy="461665"/>
          </a:xfrm>
          <a:prstGeom prst="rect">
            <a:avLst/>
          </a:prstGeom>
          <a:solidFill>
            <a:srgbClr val="428A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microshades_cvd_palettes</a:t>
            </a:r>
          </a:p>
        </p:txBody>
      </p:sp>
    </p:spTree>
    <p:extLst>
      <p:ext uri="{BB962C8B-B14F-4D97-AF65-F5344CB8AC3E}">
        <p14:creationId xmlns:p14="http://schemas.microsoft.com/office/powerpoint/2010/main" val="1154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BD8B5-B612-E84B-BD09-57E0E1AF6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7"/>
          <a:stretch/>
        </p:blipFill>
        <p:spPr>
          <a:xfrm>
            <a:off x="12357" y="2254640"/>
            <a:ext cx="4050622" cy="343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3FAAB-689F-F84B-9F07-38910AAD8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22"/>
          <a:stretch/>
        </p:blipFill>
        <p:spPr>
          <a:xfrm>
            <a:off x="4139514" y="2268358"/>
            <a:ext cx="4001364" cy="3405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0B8E5-DC12-7A45-B92A-F2D40A089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99"/>
          <a:stretch/>
        </p:blipFill>
        <p:spPr>
          <a:xfrm>
            <a:off x="8217413" y="2248461"/>
            <a:ext cx="3977654" cy="3445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099D69-8F4D-DE4B-A515-517F2A7C9819}"/>
              </a:ext>
            </a:extLst>
          </p:cNvPr>
          <p:cNvSpPr txBox="1"/>
          <p:nvPr/>
        </p:nvSpPr>
        <p:spPr>
          <a:xfrm>
            <a:off x="1017254" y="1653967"/>
            <a:ext cx="190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Deuteranope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4306F-93B8-0746-B1E4-16464C16F8AA}"/>
              </a:ext>
            </a:extLst>
          </p:cNvPr>
          <p:cNvSpPr txBox="1"/>
          <p:nvPr/>
        </p:nvSpPr>
        <p:spPr>
          <a:xfrm>
            <a:off x="5537826" y="1653967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Protanope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6AD67-2746-0B49-A366-557A41E71A68}"/>
              </a:ext>
            </a:extLst>
          </p:cNvPr>
          <p:cNvSpPr txBox="1"/>
          <p:nvPr/>
        </p:nvSpPr>
        <p:spPr>
          <a:xfrm>
            <a:off x="9761837" y="1666324"/>
            <a:ext cx="130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Tritanope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11E2BC-05E0-7841-B89F-1FC0A2D2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44C2-6AC0-5646-A0EA-F606091C271A}"/>
              </a:ext>
            </a:extLst>
          </p:cNvPr>
          <p:cNvSpPr/>
          <p:nvPr/>
        </p:nvSpPr>
        <p:spPr>
          <a:xfrm>
            <a:off x="486137" y="142148"/>
            <a:ext cx="11399598" cy="119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E46DF-C73C-5349-AA83-D655DA51E0DD}"/>
              </a:ext>
            </a:extLst>
          </p:cNvPr>
          <p:cNvSpPr txBox="1"/>
          <p:nvPr/>
        </p:nvSpPr>
        <p:spPr>
          <a:xfrm>
            <a:off x="2920194" y="510305"/>
            <a:ext cx="7500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Colorblind simulations of </a:t>
            </a:r>
            <a:r>
              <a:rPr lang="en-US" sz="2400" dirty="0" err="1">
                <a:solidFill>
                  <a:schemeClr val="bg1"/>
                </a:solidFill>
              </a:rPr>
              <a:t>microshades</a:t>
            </a:r>
            <a:r>
              <a:rPr lang="en-US" sz="2400" dirty="0">
                <a:solidFill>
                  <a:schemeClr val="bg1"/>
                </a:solidFill>
              </a:rPr>
              <a:t> CVD palettes</a:t>
            </a:r>
          </a:p>
        </p:txBody>
      </p:sp>
    </p:spTree>
    <p:extLst>
      <p:ext uri="{BB962C8B-B14F-4D97-AF65-F5344CB8AC3E}">
        <p14:creationId xmlns:p14="http://schemas.microsoft.com/office/powerpoint/2010/main" val="3463197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94CE3-2B1B-7C4F-AEC4-1488D777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95C14-D32C-2F42-9167-09CBEB13B885}"/>
              </a:ext>
            </a:extLst>
          </p:cNvPr>
          <p:cNvSpPr/>
          <p:nvPr/>
        </p:nvSpPr>
        <p:spPr>
          <a:xfrm>
            <a:off x="486137" y="142148"/>
            <a:ext cx="11399598" cy="119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Microshades enhances data visualization of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C2628-3EF2-6244-92F1-325A4A0F872B}"/>
              </a:ext>
            </a:extLst>
          </p:cNvPr>
          <p:cNvSpPr txBox="1"/>
          <p:nvPr/>
        </p:nvSpPr>
        <p:spPr>
          <a:xfrm>
            <a:off x="4166369" y="6383617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**These plots use the mpg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9710E-824D-6C49-BACC-32A80CF61A0C}"/>
              </a:ext>
            </a:extLst>
          </p:cNvPr>
          <p:cNvSpPr txBox="1"/>
          <p:nvPr/>
        </p:nvSpPr>
        <p:spPr>
          <a:xfrm>
            <a:off x="1765948" y="1842655"/>
            <a:ext cx="29094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68270-267A-A74E-8421-2C0028FA1381}"/>
              </a:ext>
            </a:extLst>
          </p:cNvPr>
          <p:cNvSpPr txBox="1"/>
          <p:nvPr/>
        </p:nvSpPr>
        <p:spPr>
          <a:xfrm>
            <a:off x="7560733" y="1842655"/>
            <a:ext cx="29094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microshades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FB25BF-34EF-0B43-ABEA-96339457B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9" b="12609"/>
          <a:stretch/>
        </p:blipFill>
        <p:spPr>
          <a:xfrm>
            <a:off x="374625" y="2521752"/>
            <a:ext cx="5508116" cy="2825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02BEF0-5BA4-A34B-AD55-9E113E019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39"/>
          <a:stretch/>
        </p:blipFill>
        <p:spPr>
          <a:xfrm>
            <a:off x="6145186" y="2521752"/>
            <a:ext cx="5740549" cy="2825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4C67E1-E9FE-9041-8227-A7F8E161D0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383" t="-11502" b="1"/>
          <a:stretch/>
        </p:blipFill>
        <p:spPr>
          <a:xfrm>
            <a:off x="2162854" y="5555056"/>
            <a:ext cx="1725316" cy="822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E1AC59-713B-2642-9C54-2EFE258F03EC}"/>
              </a:ext>
            </a:extLst>
          </p:cNvPr>
          <p:cNvSpPr txBox="1"/>
          <p:nvPr/>
        </p:nvSpPr>
        <p:spPr>
          <a:xfrm>
            <a:off x="1581783" y="5295662"/>
            <a:ext cx="28874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Drive Train – Cylinder Engine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1A6FDA-F9F1-AE46-95AA-88988DD1ADF7}"/>
              </a:ext>
            </a:extLst>
          </p:cNvPr>
          <p:cNvGrpSpPr/>
          <p:nvPr/>
        </p:nvGrpSpPr>
        <p:grpSpPr>
          <a:xfrm>
            <a:off x="7663288" y="5295662"/>
            <a:ext cx="2887457" cy="1081605"/>
            <a:chOff x="7663288" y="5295662"/>
            <a:chExt cx="2887457" cy="108160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98BE8C-0BFC-7647-9DB6-0EC4C205F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106"/>
            <a:stretch/>
          </p:blipFill>
          <p:spPr>
            <a:xfrm>
              <a:off x="8289466" y="5639870"/>
              <a:ext cx="1635099" cy="7373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8C342-B7EC-6047-8579-D33CBF5CF91B}"/>
                </a:ext>
              </a:extLst>
            </p:cNvPr>
            <p:cNvSpPr txBox="1"/>
            <p:nvPr/>
          </p:nvSpPr>
          <p:spPr>
            <a:xfrm>
              <a:off x="7663288" y="5295662"/>
              <a:ext cx="28874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Drive Train – Cylinder Engine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6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F8C41-082D-0A49-8BB0-87A86FA5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D8E20-9626-324C-8D9A-A2A1CE995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1470" b="-3306"/>
          <a:stretch/>
        </p:blipFill>
        <p:spPr>
          <a:xfrm>
            <a:off x="8035632" y="1934573"/>
            <a:ext cx="4157388" cy="3280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5C541-D6A0-AD44-AC39-14BA793EE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99"/>
          <a:stretch/>
        </p:blipFill>
        <p:spPr>
          <a:xfrm>
            <a:off x="-13854" y="1967351"/>
            <a:ext cx="4014402" cy="3089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793DD-E9BA-5A48-9265-A4385E2D96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1" r="52973"/>
          <a:stretch/>
        </p:blipFill>
        <p:spPr>
          <a:xfrm>
            <a:off x="4015413" y="1981205"/>
            <a:ext cx="3937445" cy="3089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3D550-923B-8945-A17C-3FF05CBCA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31" t="20104" r="284" b="23988"/>
          <a:stretch/>
        </p:blipFill>
        <p:spPr>
          <a:xfrm>
            <a:off x="305929" y="5048319"/>
            <a:ext cx="3978837" cy="1605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7E7C2A-28A2-2D43-B690-68FD65D40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5" t="19642" b="24814"/>
          <a:stretch/>
        </p:blipFill>
        <p:spPr>
          <a:xfrm>
            <a:off x="4586054" y="5107511"/>
            <a:ext cx="3819062" cy="15517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666A1-E845-A249-ADF8-BC6E6E564140}"/>
              </a:ext>
            </a:extLst>
          </p:cNvPr>
          <p:cNvSpPr txBox="1"/>
          <p:nvPr/>
        </p:nvSpPr>
        <p:spPr>
          <a:xfrm>
            <a:off x="538635" y="1495024"/>
            <a:ext cx="341071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FA464-65E8-9D4B-B00A-EE656D6C9DAD}"/>
              </a:ext>
            </a:extLst>
          </p:cNvPr>
          <p:cNvSpPr txBox="1"/>
          <p:nvPr/>
        </p:nvSpPr>
        <p:spPr>
          <a:xfrm>
            <a:off x="8666923" y="1513537"/>
            <a:ext cx="341356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microshades</a:t>
            </a:r>
            <a:r>
              <a:rPr lang="en-US" dirty="0"/>
              <a:t> color + organization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0DEAA-B035-3047-87B1-C25CB8904615}"/>
              </a:ext>
            </a:extLst>
          </p:cNvPr>
          <p:cNvSpPr txBox="1"/>
          <p:nvPr/>
        </p:nvSpPr>
        <p:spPr>
          <a:xfrm>
            <a:off x="4489445" y="1513537"/>
            <a:ext cx="341071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microshades</a:t>
            </a:r>
            <a:r>
              <a:rPr lang="en-US" dirty="0"/>
              <a:t> color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87FA6B-4C3E-6B43-A8A8-808110E4ED14}"/>
              </a:ext>
            </a:extLst>
          </p:cNvPr>
          <p:cNvSpPr/>
          <p:nvPr/>
        </p:nvSpPr>
        <p:spPr>
          <a:xfrm>
            <a:off x="486137" y="142148"/>
            <a:ext cx="11399598" cy="119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Microshades enhances data visualization of microbiome data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F9C25C-1B77-0140-9241-010A3FCDD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182"/>
          <a:stretch/>
        </p:blipFill>
        <p:spPr>
          <a:xfrm>
            <a:off x="8864771" y="5207132"/>
            <a:ext cx="1138261" cy="14738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AD7D20-91E1-3849-8122-CF011DC353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395" b="17885"/>
          <a:stretch/>
        </p:blipFill>
        <p:spPr>
          <a:xfrm>
            <a:off x="9911253" y="5218988"/>
            <a:ext cx="1138261" cy="1506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D5781A-1E73-1F4F-A099-B897654873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92" t="81218" r="9360"/>
          <a:stretch/>
        </p:blipFill>
        <p:spPr>
          <a:xfrm>
            <a:off x="11182998" y="5218988"/>
            <a:ext cx="897492" cy="6781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B14A384-D559-5A4E-80CC-B047B58B5F3E}"/>
              </a:ext>
            </a:extLst>
          </p:cNvPr>
          <p:cNvSpPr/>
          <p:nvPr/>
        </p:nvSpPr>
        <p:spPr>
          <a:xfrm>
            <a:off x="5090438" y="4218018"/>
            <a:ext cx="927652" cy="77028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1834BE-82C0-934A-A513-0397D420CC19}"/>
              </a:ext>
            </a:extLst>
          </p:cNvPr>
          <p:cNvSpPr/>
          <p:nvPr/>
        </p:nvSpPr>
        <p:spPr>
          <a:xfrm>
            <a:off x="1152993" y="4246184"/>
            <a:ext cx="927652" cy="77028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4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78CC-FE7A-D34D-9DA4-8A88AC173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593" y="-738175"/>
            <a:ext cx="7315200" cy="325526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48B57-53AF-DF49-96F8-B9207E311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4143233"/>
            <a:ext cx="7315200" cy="914400"/>
          </a:xfrm>
        </p:spPr>
        <p:txBody>
          <a:bodyPr>
            <a:normAutofit/>
          </a:bodyPr>
          <a:lstStyle/>
          <a:p>
            <a:r>
              <a:rPr lang="en-US" sz="2400" dirty="0"/>
              <a:t>Learn more about microshades:</a:t>
            </a:r>
          </a:p>
          <a:p>
            <a:r>
              <a:rPr lang="en-US" sz="2400" dirty="0">
                <a:hlinkClick r:id="rId3"/>
              </a:rPr>
              <a:t>bit.ly/microshades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BC5FB-E043-BE40-9440-09259319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4A5E-A844-6F4C-8BA8-8AE9B686C81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7A922-2FB1-1640-87D0-DD6022C63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482" y="2147455"/>
            <a:ext cx="3050518" cy="305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446AB-F420-F249-8737-FD0F1315510C}"/>
              </a:ext>
            </a:extLst>
          </p:cNvPr>
          <p:cNvSpPr txBox="1"/>
          <p:nvPr/>
        </p:nvSpPr>
        <p:spPr>
          <a:xfrm>
            <a:off x="1069847" y="3004808"/>
            <a:ext cx="698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Special thanks to the Karstens Lab members at OHSU, especially Erin Dahl and Emory </a:t>
            </a:r>
            <a:r>
              <a:rPr lang="en-US" sz="2400">
                <a:solidFill>
                  <a:schemeClr val="bg1"/>
                </a:solidFill>
              </a:rPr>
              <a:t>Neer!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0B1354-FFDA-8340-84AD-AB624D103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1370111"/>
            <a:ext cx="2881744" cy="5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446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{6FE8D0D7-8E2C-0E41-8B99-25E861C37255}tf10001124</Template>
  <TotalTime>123538</TotalTime>
  <Words>351</Words>
  <Application>Microsoft Macintosh PowerPoint</Application>
  <PresentationFormat>Widescreen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Wingdings 2</vt:lpstr>
      <vt:lpstr>Frame</vt:lpstr>
      <vt:lpstr>Do you see what I see? Introducing microshades: An R package for improving color accessibility and organization of complex data </vt:lpstr>
      <vt:lpstr>Background</vt:lpstr>
      <vt:lpstr>Current Palettes</vt:lpstr>
      <vt:lpstr>Our Solution</vt:lpstr>
      <vt:lpstr>Microshades Palettes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Dahl</dc:creator>
  <cp:lastModifiedBy>Lisa Karstens</cp:lastModifiedBy>
  <cp:revision>134</cp:revision>
  <cp:lastPrinted>2021-03-06T00:03:34Z</cp:lastPrinted>
  <dcterms:created xsi:type="dcterms:W3CDTF">2021-03-05T23:30:12Z</dcterms:created>
  <dcterms:modified xsi:type="dcterms:W3CDTF">2021-06-23T19:31:20Z</dcterms:modified>
</cp:coreProperties>
</file>